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8" r:id="rId3"/>
    <p:sldId id="259" r:id="rId4"/>
    <p:sldId id="264" r:id="rId5"/>
    <p:sldId id="260" r:id="rId6"/>
    <p:sldId id="270" r:id="rId7"/>
    <p:sldId id="257" r:id="rId8"/>
    <p:sldId id="265" r:id="rId9"/>
    <p:sldId id="269" r:id="rId10"/>
    <p:sldId id="278" r:id="rId11"/>
    <p:sldId id="272" r:id="rId12"/>
    <p:sldId id="273" r:id="rId13"/>
    <p:sldId id="274" r:id="rId14"/>
    <p:sldId id="275" r:id="rId15"/>
    <p:sldId id="276" r:id="rId16"/>
    <p:sldId id="277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BF29-AC38-4402-8796-C9CBF503C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B818E-698C-4ED4-B340-084C9B5F6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1A15A-A4D4-4D2C-A957-8D1DE797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22E7E-7695-44AB-98A9-24651680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AEE1C-9218-4F5B-BAFC-3C222CBD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31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44F1E-885C-45B7-808B-BAE3FABE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73DDC-6AE6-4872-8742-5F6427DE34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830CA-E897-4791-A81A-B7EEFCC2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409C-7FDA-4A5A-ACCC-C472EC45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BB499-F1F2-43F5-AF2A-89EA1AC5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3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854E90-A099-48F3-B36B-9F07719145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BC35B-8D59-427B-8C58-FBF5A4D9C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0155D-E2D5-4008-BCDB-EFBED36F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D9AC2-C23F-4BBF-AD39-93DC42EAE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2A3D1-4A7B-4666-9FD0-94A9B47D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CA3AC-09B6-4273-BF85-EFBA1C76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766D2-2EC9-44B1-BD57-06AB1A80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EC3AC-2F5A-4A61-A4C7-6EEE8E023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DD5D-EC0F-4CAA-99E2-03E66D61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9C821-4CB6-42DB-89D0-872BF5A0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3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8FAF-0E35-4E72-B327-44876A39D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BAE4AC-43C3-4CED-AA52-B1D6D62C6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B8471-5FA3-4580-B514-8889E59EC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EB5EB-0C6B-4ECC-ACE6-338E6A98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8F484-C7D3-429A-843A-ABBF8A26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8865-84CC-4EFA-98BF-018AE801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9CB6-12E0-47C3-BD79-92337FE5C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A5654-2B4E-45B6-8297-93E2B4622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FE305-DFEA-45FF-B382-F34C4B90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9DD4-19D4-4571-A5D5-2C562743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9AAAB-9A47-4904-ADF1-0AE99CAF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5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836E-E0D4-404B-A778-4F05D3AB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5061B-86E1-4731-9BC7-C5C57C80F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8A9F62-CCCE-4954-8C56-A60E98A86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E1B0C-BA46-4594-83F2-DD319E182F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82BB7-2631-4A90-82BF-8C8C460F6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817E3-BC30-40A3-8E2D-E31EB9A04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6A1161-3751-40E5-B3FB-F79AE079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B23050-61F6-49B5-8C3E-5BB2FAB4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0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9A9A-71B3-4735-8DF8-E8F0F35B4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889D3-FDEC-47DE-A954-9E2C6CD3B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818092-9C26-4AFD-B643-203BB0047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790BD-23D3-42B5-B756-348A256C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4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23324C-8547-4139-A3D6-D682F5B2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78035-E2D8-48A3-926F-39C663F0F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9662D-8570-4F11-B9BD-018E3578A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01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8238-23F0-42E4-8791-F9ED5B27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F20F1-4D9A-4ECE-9E6E-AEF15F22F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834FF-27A2-4956-ADC0-A07BE94F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E88E1-6A19-4E44-B2C5-1842E18E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A5B4C-9652-47EF-81F8-00A430D1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D8F1A-A487-4027-8413-881697EB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89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DABA-50D1-47DE-89EF-504E346B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77B62-51F3-4A74-AC8B-D566CC108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756E8-2BBE-4000-87AA-2352D064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9E9075-EAEF-4E1E-A5D5-C8C622A95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7AEE7-EA3E-4505-B303-CA896680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FB1DE-8D41-41CF-99AF-BDFC13A94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1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C95818-2E35-45D9-AA55-1C5125383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57D63-11C1-4ECD-A016-026701FDD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6588A-7D50-42D8-BD35-E87F1AFB1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807D2-FCA5-47A4-8488-B168377A3E00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1F1AE-9A8B-40B0-B343-19F6D7193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E9D4D-193C-4B88-942C-3C325D536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EAA62-70D7-49B8-A0CF-E12FC58B8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4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AAC9-5D47-4D83-923C-F18B7BB5F3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09" y="0"/>
            <a:ext cx="4803059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Pacific cod explorations for 2026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A69AB-E8E5-49A6-BDE9-D586B3C33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19" y="-1"/>
            <a:ext cx="6882581" cy="688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9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48B1-C0A8-4D3B-B15E-3CE9E41E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4" y="-143758"/>
            <a:ext cx="10515600" cy="1325563"/>
          </a:xfrm>
        </p:spPr>
        <p:txBody>
          <a:bodyPr/>
          <a:lstStyle/>
          <a:p>
            <a:r>
              <a:rPr lang="en-US" dirty="0"/>
              <a:t>Simple Schaefer Model Fits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D1765D-6FE5-4293-832E-7934AAF3F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72" y="926965"/>
            <a:ext cx="5927759" cy="5004069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98899C4-76FA-4364-9F0E-483CA8058A65}"/>
              </a:ext>
            </a:extLst>
          </p:cNvPr>
          <p:cNvSpPr txBox="1">
            <a:spLocks/>
          </p:cNvSpPr>
          <p:nvPr/>
        </p:nvSpPr>
        <p:spPr>
          <a:xfrm>
            <a:off x="418369" y="1067866"/>
            <a:ext cx="3932237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Shows much higher carrying capacity for eastern and northern Bering Sea compared to the other two regions</a:t>
            </a:r>
          </a:p>
          <a:p>
            <a:pPr marL="285750" indent="-285750"/>
            <a:r>
              <a:rPr lang="en-US" sz="2000" dirty="0"/>
              <a:t>Substantial change in estimated MSY for the WBS when including 2015-2024 data.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F62BF-47BC-44FE-B298-457ED223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83" y="4182894"/>
            <a:ext cx="5272399" cy="20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1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830DA-34EF-4C46-B9E6-BF9D1C5E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0"/>
            <a:ext cx="3932237" cy="544749"/>
          </a:xfrm>
        </p:spPr>
        <p:txBody>
          <a:bodyPr>
            <a:normAutofit/>
          </a:bodyPr>
          <a:lstStyle/>
          <a:p>
            <a:r>
              <a:rPr lang="en-US" b="1" dirty="0"/>
              <a:t>Stock Synthesis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1B5524-BE29-456C-8BEB-68E9340D7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3671" y="15857"/>
            <a:ext cx="5321030" cy="53210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43E4E-486E-4AF3-8932-3D23A5652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128" y="544749"/>
            <a:ext cx="5321030" cy="2416857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Exploratory movement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Two areas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Area 1 = EBS,NBS, and WGOA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Area 2 = WBS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/>
              <a:t>Three fisheries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EBS+NBS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Western Gulf of Alaska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100" dirty="0"/>
              <a:t>Western Bering Sea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 err="1"/>
              <a:t>sdmTMB</a:t>
            </a:r>
            <a:r>
              <a:rPr lang="en-US" sz="2300" dirty="0"/>
              <a:t> biomass indices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74E42B-3CC8-42C1-A5C3-F9EA96852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9" r="5149"/>
          <a:stretch/>
        </p:blipFill>
        <p:spPr bwMode="auto">
          <a:xfrm>
            <a:off x="-19456" y="2961606"/>
            <a:ext cx="3657600" cy="198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4B877F-9558-4BDD-A7CB-A6005648A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1" r="5075"/>
          <a:stretch/>
        </p:blipFill>
        <p:spPr bwMode="auto">
          <a:xfrm>
            <a:off x="0" y="4873091"/>
            <a:ext cx="3657600" cy="19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186619-63C8-4FD7-A39F-FA7B0AE9E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026" y="3385214"/>
            <a:ext cx="2744821" cy="274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B44D0-3B02-4B65-80E9-980BE17CA523}"/>
              </a:ext>
            </a:extLst>
          </p:cNvPr>
          <p:cNvSpPr txBox="1"/>
          <p:nvPr/>
        </p:nvSpPr>
        <p:spPr>
          <a:xfrm>
            <a:off x="9235858" y="5708611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491311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5574-8C3C-4C97-9842-551987330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86" y="864297"/>
            <a:ext cx="434813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age data available for western Bering Sea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Highly uncertain growth for WBS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 in highly uncertain recruitment estimates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Results in highly uncertain movement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450E2-22B2-40F0-B3A3-CF689E3FDE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931" y="394038"/>
            <a:ext cx="6631191" cy="56468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D1F43F-3D15-4CDC-A00A-EBB010C97A65}"/>
              </a:ext>
            </a:extLst>
          </p:cNvPr>
          <p:cNvSpPr txBox="1">
            <a:spLocks/>
          </p:cNvSpPr>
          <p:nvPr/>
        </p:nvSpPr>
        <p:spPr>
          <a:xfrm>
            <a:off x="136187" y="1"/>
            <a:ext cx="3932237" cy="864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Stock Synthesis Model:</a:t>
            </a:r>
          </a:p>
          <a:p>
            <a:r>
              <a:rPr lang="en-US" b="1" dirty="0"/>
              <a:t>Growth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C817F6-1882-4DB1-B6A2-7FD26F804BF6}"/>
              </a:ext>
            </a:extLst>
          </p:cNvPr>
          <p:cNvSpPr txBox="1"/>
          <p:nvPr/>
        </p:nvSpPr>
        <p:spPr>
          <a:xfrm>
            <a:off x="229644" y="5248435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187414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767E7-2BD5-4B2B-946D-85940F392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86" y="1044626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Majority of recruitment estimated originating in U.S. regions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caveat – recruitment proportion is highly uncertain due to lack of age data from WBS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recruitment during cold periods consistent with 2024 stock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C0DD1B-3D2C-4537-AE70-648E4E1E0EA3}"/>
              </a:ext>
            </a:extLst>
          </p:cNvPr>
          <p:cNvSpPr txBox="1">
            <a:spLocks/>
          </p:cNvSpPr>
          <p:nvPr/>
        </p:nvSpPr>
        <p:spPr>
          <a:xfrm>
            <a:off x="136186" y="0"/>
            <a:ext cx="3932237" cy="9200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Stock Synthesis Model: </a:t>
            </a:r>
          </a:p>
          <a:p>
            <a:r>
              <a:rPr lang="en-US" sz="3000" b="1" dirty="0"/>
              <a:t>Recruitment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81AA2-BDF4-4EFA-B9BA-8FD57D906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644" y="107102"/>
            <a:ext cx="3657600" cy="225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3EA0B-8236-4CCD-B82F-58605A984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07493"/>
            <a:ext cx="3657600" cy="225044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CC40C-B706-4813-9E3D-2BE283C4C4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1644" y="2572138"/>
            <a:ext cx="7153945" cy="36282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DF3B6F-84B0-47EF-B86E-B2F0C510C8CB}"/>
              </a:ext>
            </a:extLst>
          </p:cNvPr>
          <p:cNvSpPr txBox="1"/>
          <p:nvPr/>
        </p:nvSpPr>
        <p:spPr>
          <a:xfrm>
            <a:off x="229644" y="5248435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967088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767E7-2BD5-4B2B-946D-85940F392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86" y="1017074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trend between </a:t>
            </a:r>
            <a:r>
              <a:rPr lang="en-US" sz="2000" dirty="0" err="1"/>
              <a:t>sdmTMB</a:t>
            </a:r>
            <a:r>
              <a:rPr lang="en-US" sz="2000" dirty="0"/>
              <a:t> indices and model estimates for spawning and total biomass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Q = 1.0 for both indices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Higher spawning biomass in warm period followed higher recruitment during cold periods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C0DD1B-3D2C-4537-AE70-648E4E1E0EA3}"/>
              </a:ext>
            </a:extLst>
          </p:cNvPr>
          <p:cNvSpPr txBox="1">
            <a:spLocks/>
          </p:cNvSpPr>
          <p:nvPr/>
        </p:nvSpPr>
        <p:spPr>
          <a:xfrm>
            <a:off x="136186" y="0"/>
            <a:ext cx="4911803" cy="9018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Stock Synthesis Model: </a:t>
            </a:r>
          </a:p>
          <a:p>
            <a:r>
              <a:rPr lang="en-US" b="1" dirty="0"/>
              <a:t>Biomass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8B98EB-6AE5-4083-B3F3-C720A77C7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4673" y="172199"/>
            <a:ext cx="3657600" cy="2310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F0B5C-C39F-462D-B54E-29DA95D4F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273" y="171965"/>
            <a:ext cx="3657600" cy="2310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932FC-FA6D-48F0-A947-E3F8A4A45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673" y="2572139"/>
            <a:ext cx="7138486" cy="41403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DCFAA9-7F32-436F-A0F1-10AD773702CC}"/>
              </a:ext>
            </a:extLst>
          </p:cNvPr>
          <p:cNvSpPr txBox="1"/>
          <p:nvPr/>
        </p:nvSpPr>
        <p:spPr>
          <a:xfrm>
            <a:off x="229644" y="5248435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360518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767E7-2BD5-4B2B-946D-85940F392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87" y="1009400"/>
            <a:ext cx="4122662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Exploitation rates were stable in U.S. regions under modern management but more variable in the WBS, where catches appear strongly influenced by immigration from U.S. regions. 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C0DD1B-3D2C-4537-AE70-648E4E1E0EA3}"/>
              </a:ext>
            </a:extLst>
          </p:cNvPr>
          <p:cNvSpPr txBox="1">
            <a:spLocks/>
          </p:cNvSpPr>
          <p:nvPr/>
        </p:nvSpPr>
        <p:spPr>
          <a:xfrm>
            <a:off x="136187" y="0"/>
            <a:ext cx="5663364" cy="882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Stock Synthesis Model: </a:t>
            </a:r>
          </a:p>
          <a:p>
            <a:r>
              <a:rPr lang="en-US" b="1" dirty="0"/>
              <a:t>Exploitation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2EC7AB-84BA-4499-A5B3-264C241F3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6285" y="1009400"/>
            <a:ext cx="7149326" cy="44976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380F1B-DF74-40EC-AEC8-D7FC5FC1B4E2}"/>
              </a:ext>
            </a:extLst>
          </p:cNvPr>
          <p:cNvSpPr txBox="1"/>
          <p:nvPr/>
        </p:nvSpPr>
        <p:spPr>
          <a:xfrm>
            <a:off x="229644" y="5248435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90474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767E7-2BD5-4B2B-946D-85940F392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6186" y="1009400"/>
            <a:ext cx="5959813" cy="137054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 this model configuration, with poorly fit growth, U.S. region is a source with the WBS being a </a:t>
            </a:r>
            <a:r>
              <a:rPr lang="en-US" sz="20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sink with the net movement to the WBS from the U.S. zone.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C0DD1B-3D2C-4537-AE70-648E4E1E0EA3}"/>
              </a:ext>
            </a:extLst>
          </p:cNvPr>
          <p:cNvSpPr txBox="1">
            <a:spLocks/>
          </p:cNvSpPr>
          <p:nvPr/>
        </p:nvSpPr>
        <p:spPr>
          <a:xfrm>
            <a:off x="136187" y="0"/>
            <a:ext cx="5663364" cy="8823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Stock Synthesis Model: </a:t>
            </a:r>
          </a:p>
          <a:p>
            <a:r>
              <a:rPr lang="en-US" b="1" dirty="0"/>
              <a:t>Movement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E644A-DD55-41E8-9A72-CEF2457F0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010"/>
          <a:stretch/>
        </p:blipFill>
        <p:spPr>
          <a:xfrm>
            <a:off x="1383899" y="2227989"/>
            <a:ext cx="10069065" cy="4500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6C606-7E07-4617-A427-BA9DC3B7B134}"/>
              </a:ext>
            </a:extLst>
          </p:cNvPr>
          <p:cNvSpPr txBox="1"/>
          <p:nvPr/>
        </p:nvSpPr>
        <p:spPr>
          <a:xfrm>
            <a:off x="9235858" y="4910203"/>
            <a:ext cx="2956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These results are preliminary and should not be considered for management purposes</a:t>
            </a:r>
          </a:p>
        </p:txBody>
      </p:sp>
    </p:spTree>
    <p:extLst>
      <p:ext uri="{BB962C8B-B14F-4D97-AF65-F5344CB8AC3E}">
        <p14:creationId xmlns:p14="http://schemas.microsoft.com/office/powerpoint/2010/main" val="185652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CFAE-663B-482B-BF64-8A1F2F91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Modeling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B40A-D342-45D6-9F95-1B7FAF6D6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490"/>
            <a:ext cx="10515600" cy="488038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General research</a:t>
            </a:r>
          </a:p>
          <a:p>
            <a:pPr lvl="1"/>
            <a:r>
              <a:rPr lang="en-US" dirty="0"/>
              <a:t>Team – Attempt to obtain fishery composition and age data for the western Bering Sea, evaluate alternative assessment modeling platforms (RCEATTLE, </a:t>
            </a:r>
            <a:r>
              <a:rPr lang="en-US" dirty="0" err="1"/>
              <a:t>SPoRC</a:t>
            </a:r>
            <a:r>
              <a:rPr lang="en-US" dirty="0"/>
              <a:t>, RTMB), </a:t>
            </a:r>
            <a:r>
              <a:rPr lang="en-US" i="1" dirty="0">
                <a:highlight>
                  <a:srgbClr val="FFFF00"/>
                </a:highlight>
              </a:rPr>
              <a:t>Genetics research?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Lorenzo </a:t>
            </a:r>
            <a:r>
              <a:rPr lang="en-US" dirty="0" err="1"/>
              <a:t>Cianelli</a:t>
            </a:r>
            <a:r>
              <a:rPr lang="en-US" dirty="0"/>
              <a:t> (OSU) – evaluation of fishery and survey data to ascertain appropriate stock splits for GOA Pacific cod</a:t>
            </a:r>
          </a:p>
          <a:p>
            <a:pPr lvl="1"/>
            <a:r>
              <a:rPr lang="en-US" dirty="0"/>
              <a:t>Krista </a:t>
            </a:r>
            <a:r>
              <a:rPr lang="en-US" dirty="0" err="1"/>
              <a:t>Oke</a:t>
            </a:r>
            <a:r>
              <a:rPr lang="en-US" dirty="0"/>
              <a:t> (UAF) – develop a starvation index for BS and GOA Pacific cod to be use in stock assessment model</a:t>
            </a:r>
          </a:p>
          <a:p>
            <a:endParaRPr lang="en-US" dirty="0"/>
          </a:p>
          <a:p>
            <a:r>
              <a:rPr lang="en-US" dirty="0"/>
              <a:t>Spatial modeling</a:t>
            </a:r>
          </a:p>
          <a:p>
            <a:pPr lvl="1"/>
            <a:r>
              <a:rPr lang="en-US" dirty="0"/>
              <a:t>Stock Synthesis – Steve Barbeaux</a:t>
            </a:r>
          </a:p>
          <a:p>
            <a:pPr lvl="2"/>
            <a:r>
              <a:rPr lang="en-US" dirty="0"/>
              <a:t>Continue development of spatial models </a:t>
            </a:r>
          </a:p>
          <a:p>
            <a:pPr lvl="2"/>
            <a:r>
              <a:rPr lang="en-US" dirty="0"/>
              <a:t>Test sensitivity of two-area model to assumptions on WBS growth</a:t>
            </a:r>
          </a:p>
          <a:p>
            <a:pPr lvl="2"/>
            <a:r>
              <a:rPr lang="en-US" dirty="0"/>
              <a:t>Expand to 3 area model separating </a:t>
            </a:r>
            <a:r>
              <a:rPr lang="en-US" dirty="0" err="1"/>
              <a:t>wGOA</a:t>
            </a:r>
            <a:r>
              <a:rPr lang="en-US" dirty="0"/>
              <a:t> into its own area</a:t>
            </a:r>
          </a:p>
          <a:p>
            <a:pPr lvl="1"/>
            <a:r>
              <a:rPr lang="en-US" dirty="0" err="1"/>
              <a:t>SPoRC</a:t>
            </a:r>
            <a:r>
              <a:rPr lang="en-US" dirty="0"/>
              <a:t> – Matt Cheng (UAF)</a:t>
            </a:r>
          </a:p>
          <a:p>
            <a:pPr lvl="2"/>
            <a:r>
              <a:rPr lang="en-US" dirty="0"/>
              <a:t>Stochastic Population model over Regional Components: a generalized, spatial, age/sex-structured stock-assessment framework implemented as an R/RTMB package</a:t>
            </a:r>
          </a:p>
          <a:p>
            <a:pPr lvl="2"/>
            <a:r>
              <a:rPr lang="en-US" dirty="0"/>
              <a:t>Create a spatial model for GOA/EBS Pacific cod to explore stock dynamics and environmental forcing of movement and mortality.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E137E-495A-4EB7-82C8-F0FF1E44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04" y="19667"/>
            <a:ext cx="2180303" cy="218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1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0915-BE38-47CC-86D6-B88218B4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24" y="0"/>
            <a:ext cx="3932237" cy="1001949"/>
          </a:xfrm>
        </p:spPr>
        <p:txBody>
          <a:bodyPr/>
          <a:lstStyle/>
          <a:p>
            <a:r>
              <a:rPr lang="en-US" b="1" dirty="0"/>
              <a:t>What about the western Bering Sea?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5A025-E294-417F-842E-3309D810C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9123" y="1001949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Tagging data show consistent Pacific cod movement among the eastern, northern, and western Bering Sea.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Genetic specimen of the western Bering Sea group among the eastern Bering Sea samples.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8A815FF-D539-42AA-ADDB-552C3B1D8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04" y="125005"/>
            <a:ext cx="5106173" cy="6607989"/>
          </a:xfrm>
        </p:spPr>
      </p:pic>
    </p:spTree>
    <p:extLst>
      <p:ext uri="{BB962C8B-B14F-4D97-AF65-F5344CB8AC3E}">
        <p14:creationId xmlns:p14="http://schemas.microsoft.com/office/powerpoint/2010/main" val="59048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C88D-7152-44A8-9547-A4B7F536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6" y="13740"/>
            <a:ext cx="3932237" cy="972766"/>
          </a:xfrm>
        </p:spPr>
        <p:txBody>
          <a:bodyPr/>
          <a:lstStyle/>
          <a:p>
            <a:r>
              <a:rPr lang="en-US" b="1" dirty="0"/>
              <a:t>Western Bering Sea  catch increase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81BBB-18DE-4A44-B09A-34B3C4C965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86" y="1113817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Western Bering Sea Pacific cod catch has increased substantially in the last 5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1990-2016 WBS catch average ~27,600t  (13.1% of the total Bering Sea catch)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2017-2024 WBS catch averaged 68,700 t (28.9% of the total Bering Sea catch) with a peak catch of 106,200 t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4A82F2E-4F07-4F6B-AC2A-1614269C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348" y="447472"/>
            <a:ext cx="7342522" cy="575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3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30C6-B0A0-48D5-B2B8-16E83775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7" y="17925"/>
            <a:ext cx="3932237" cy="1045597"/>
          </a:xfrm>
        </p:spPr>
        <p:txBody>
          <a:bodyPr/>
          <a:lstStyle/>
          <a:p>
            <a:r>
              <a:rPr lang="en-US" b="1" dirty="0"/>
              <a:t>Western Bering Sea  Survey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CA8F4-0212-4484-9D2D-B0DBB1782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0464" y="1128270"/>
            <a:ext cx="3932237" cy="11361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1982-2024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34 unique vessels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45C4D0-06D9-42D4-83FD-492AC05AD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994" y="753631"/>
            <a:ext cx="8032569" cy="5350738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6DF36BB-3871-4900-9196-B8D9DA504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4" y="2329166"/>
            <a:ext cx="3120426" cy="4038198"/>
          </a:xfrm>
        </p:spPr>
      </p:pic>
    </p:spTree>
    <p:extLst>
      <p:ext uri="{BB962C8B-B14F-4D97-AF65-F5344CB8AC3E}">
        <p14:creationId xmlns:p14="http://schemas.microsoft.com/office/powerpoint/2010/main" val="1388391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054B-00AB-42CE-88B6-23AC4A9F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5" y="0"/>
            <a:ext cx="3932237" cy="751398"/>
          </a:xfrm>
        </p:spPr>
        <p:txBody>
          <a:bodyPr/>
          <a:lstStyle/>
          <a:p>
            <a:r>
              <a:rPr lang="en-US" b="1" dirty="0" err="1"/>
              <a:t>sdmTMB</a:t>
            </a:r>
            <a:r>
              <a:rPr lang="en-US" b="1" dirty="0"/>
              <a:t> indices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F636-DF8B-4995-910B-2F6EF8146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937" y="1262270"/>
            <a:ext cx="3932237" cy="38115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sdmTMB</a:t>
            </a:r>
            <a:r>
              <a:rPr lang="en-US" sz="2000" dirty="0"/>
              <a:t> was used to develop biomass indices using all available survey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Two indices examined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W/ WBS survey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Without WBS survey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Tweedie distribution assumed (11% zeros)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Barrier mesh with 300 nodes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Year, nation, and splined depth by nation as fixed effects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Cold pool and survey name as spatial effects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800" dirty="0"/>
              <a:t>Assumed anisotropic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23F199E-C587-46A2-837F-47B00BB8F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21" t="13158" r="7560" b="15915"/>
          <a:stretch/>
        </p:blipFill>
        <p:spPr>
          <a:xfrm>
            <a:off x="5277864" y="316064"/>
            <a:ext cx="6746987" cy="6016641"/>
          </a:xfrm>
        </p:spPr>
      </p:pic>
    </p:spTree>
    <p:extLst>
      <p:ext uri="{BB962C8B-B14F-4D97-AF65-F5344CB8AC3E}">
        <p14:creationId xmlns:p14="http://schemas.microsoft.com/office/powerpoint/2010/main" val="3066875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3054B-00AB-42CE-88B6-23AC4A9F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95" y="0"/>
            <a:ext cx="3932237" cy="751398"/>
          </a:xfrm>
        </p:spPr>
        <p:txBody>
          <a:bodyPr/>
          <a:lstStyle/>
          <a:p>
            <a:r>
              <a:rPr lang="en-US" b="1" dirty="0" err="1"/>
              <a:t>sdmTMB</a:t>
            </a:r>
            <a:r>
              <a:rPr lang="en-US" b="1" dirty="0"/>
              <a:t> indices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7F636-DF8B-4995-910B-2F6EF8146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937" y="1262270"/>
            <a:ext cx="3932237" cy="3811588"/>
          </a:xfrm>
        </p:spPr>
        <p:txBody>
          <a:bodyPr>
            <a:normAutofit/>
          </a:bodyPr>
          <a:lstStyle/>
          <a:p>
            <a:r>
              <a:rPr lang="en-US" sz="2000" dirty="0"/>
              <a:t>Density plots (t/km2) of Pacific cod distribution for 1994, 1999, 2003, 2010, 2017, and 2024 from the </a:t>
            </a:r>
            <a:r>
              <a:rPr lang="en-US" sz="2000" dirty="0" err="1"/>
              <a:t>sdmTMB</a:t>
            </a:r>
            <a:r>
              <a:rPr lang="en-US" sz="2000" dirty="0"/>
              <a:t> projection with WBS survey data from the western Bering Sea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211CB-833F-4088-A4A5-4F1B7EC1C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98" r="9478" b="11154"/>
          <a:stretch/>
        </p:blipFill>
        <p:spPr bwMode="auto">
          <a:xfrm>
            <a:off x="4947568" y="1639433"/>
            <a:ext cx="2286000" cy="1941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C4BF-3091-4706-9A52-CDA0AEB48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58" r="9488" b="11002"/>
          <a:stretch/>
        </p:blipFill>
        <p:spPr bwMode="auto">
          <a:xfrm>
            <a:off x="7233568" y="1657323"/>
            <a:ext cx="2286000" cy="19149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932AB-8301-4E16-B385-E937AE27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6441" y="1639433"/>
            <a:ext cx="2286000" cy="1920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3C329-889F-40E1-B851-AED4A0799E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477" r="9483" b="10838"/>
          <a:stretch/>
        </p:blipFill>
        <p:spPr bwMode="auto">
          <a:xfrm>
            <a:off x="4947568" y="3560369"/>
            <a:ext cx="2286000" cy="1911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761FBD-B950-42F8-95A6-2B9E56403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567" y="3560369"/>
            <a:ext cx="2286000" cy="1903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C36625-C98D-4428-A35B-84AD52251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567" y="3552571"/>
            <a:ext cx="2492512" cy="19019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99E68-E7D7-4A0E-B356-C4B5708E69E0}"/>
              </a:ext>
            </a:extLst>
          </p:cNvPr>
          <p:cNvSpPr txBox="1"/>
          <p:nvPr/>
        </p:nvSpPr>
        <p:spPr>
          <a:xfrm>
            <a:off x="5056936" y="16960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679EC-DEB5-48D9-9831-BC5C3B79BF66}"/>
              </a:ext>
            </a:extLst>
          </p:cNvPr>
          <p:cNvSpPr txBox="1"/>
          <p:nvPr/>
        </p:nvSpPr>
        <p:spPr>
          <a:xfrm>
            <a:off x="7329083" y="16960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4A32D-A204-4FE8-BCDB-611897C013EC}"/>
              </a:ext>
            </a:extLst>
          </p:cNvPr>
          <p:cNvSpPr txBox="1"/>
          <p:nvPr/>
        </p:nvSpPr>
        <p:spPr>
          <a:xfrm>
            <a:off x="9676752" y="16960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E9C1C-DFFB-42F1-BB99-8F8A3D047F5A}"/>
              </a:ext>
            </a:extLst>
          </p:cNvPr>
          <p:cNvSpPr txBox="1"/>
          <p:nvPr/>
        </p:nvSpPr>
        <p:spPr>
          <a:xfrm>
            <a:off x="5056935" y="35990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B5167-54D6-4FF4-AA0C-6F0E5A59DE94}"/>
              </a:ext>
            </a:extLst>
          </p:cNvPr>
          <p:cNvSpPr txBox="1"/>
          <p:nvPr/>
        </p:nvSpPr>
        <p:spPr>
          <a:xfrm>
            <a:off x="7363977" y="36169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A869C-C039-4BE0-B904-38886F16713E}"/>
              </a:ext>
            </a:extLst>
          </p:cNvPr>
          <p:cNvSpPr txBox="1"/>
          <p:nvPr/>
        </p:nvSpPr>
        <p:spPr>
          <a:xfrm>
            <a:off x="9676752" y="36186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C0D7AB5-6772-4C51-9E70-4D4B6C199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4" y="3040228"/>
            <a:ext cx="4264195" cy="42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94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4BD4-2B55-4EA8-8D8E-43BCF36A0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78" y="0"/>
            <a:ext cx="3932237" cy="671885"/>
          </a:xfrm>
        </p:spPr>
        <p:txBody>
          <a:bodyPr/>
          <a:lstStyle/>
          <a:p>
            <a:r>
              <a:rPr lang="en-US" b="1" dirty="0" err="1"/>
              <a:t>sdmTMB</a:t>
            </a:r>
            <a:r>
              <a:rPr lang="en-US" b="1" dirty="0"/>
              <a:t> indices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4FF03-8376-43B6-A292-01E079562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8369" y="1087980"/>
            <a:ext cx="3932237" cy="381158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Comparison of with and without western Bering Sea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Very similar fits for EBS and </a:t>
            </a:r>
            <a:r>
              <a:rPr lang="en-US" sz="2000" dirty="0" err="1"/>
              <a:t>wGOA</a:t>
            </a:r>
            <a:r>
              <a:rPr lang="en-US" sz="2000" dirty="0"/>
              <a:t> with and without WBS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NBS estimates in general slightly lower with WBS survey data included except for 2005-2009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have similar peaks and valleys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Sharp increase and fall in NBS and WBS biomass from 2014-2024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34B9F-305B-48B0-9F0C-09823CB60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12" y="164000"/>
            <a:ext cx="7004304" cy="2334116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D7B549A-B2E2-4E0C-908D-1568CECF8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12" y="2583866"/>
            <a:ext cx="7004304" cy="4110134"/>
          </a:xfrm>
        </p:spPr>
      </p:pic>
    </p:spTree>
    <p:extLst>
      <p:ext uri="{BB962C8B-B14F-4D97-AF65-F5344CB8AC3E}">
        <p14:creationId xmlns:p14="http://schemas.microsoft.com/office/powerpoint/2010/main" val="345065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26AE-F444-44E0-A944-8039DE3B4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0"/>
            <a:ext cx="3712757" cy="531812"/>
          </a:xfrm>
        </p:spPr>
        <p:txBody>
          <a:bodyPr/>
          <a:lstStyle/>
          <a:p>
            <a:r>
              <a:rPr lang="en-US" b="1" dirty="0" err="1"/>
              <a:t>sdmTMB</a:t>
            </a:r>
            <a:r>
              <a:rPr lang="en-US" b="1" dirty="0"/>
              <a:t> indices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8B01B-77E1-49E8-88B6-68DB22A8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703" y="928991"/>
            <a:ext cx="3932237" cy="381158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Shift in biomass distribution to WBS and NBS post-2014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average proportion of biomass in the WBS compared to the all areas for 1982-2014 was 13.3%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2015-2019 that proportion rose to 30.4%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 2024 the WBS share of biomass has dropped to 6.3%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Although an increase in NBS biomass started prior to the WBS increase, it peaked in 2018, two years after the WBS.</a:t>
            </a: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E3B1A492-819A-4996-8252-E74990FF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91" y="223737"/>
            <a:ext cx="6986131" cy="6330382"/>
          </a:xfrm>
        </p:spPr>
      </p:pic>
    </p:spTree>
    <p:extLst>
      <p:ext uri="{BB962C8B-B14F-4D97-AF65-F5344CB8AC3E}">
        <p14:creationId xmlns:p14="http://schemas.microsoft.com/office/powerpoint/2010/main" val="189183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7081-22C1-45C9-AF24-023F8A34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" y="1"/>
            <a:ext cx="9860638" cy="51790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WGOA and WBS Pacific cod Biomass and Catch dynamics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E6F19-7A13-4B72-B619-AEA70BA5D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076" y="4634529"/>
            <a:ext cx="3932237" cy="112776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WBS catch appears to have missed the biomass peak and were high as the stock biomass dropped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BFBEA0B-D561-4819-8530-F6B200F90FCE}"/>
              </a:ext>
            </a:extLst>
          </p:cNvPr>
          <p:cNvSpPr txBox="1">
            <a:spLocks/>
          </p:cNvSpPr>
          <p:nvPr/>
        </p:nvSpPr>
        <p:spPr>
          <a:xfrm>
            <a:off x="7135629" y="1640970"/>
            <a:ext cx="3932237" cy="990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WGOA catch continued to be high during the collapse, then dropped quickly.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C5E201F-BC71-43DC-9690-7AF504028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23" y="3937649"/>
            <a:ext cx="6400800" cy="2521527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493FA1-F463-4A98-9827-11C454F11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22" y="875490"/>
            <a:ext cx="6400800" cy="252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9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889</Words>
  <Application>Microsoft Office PowerPoint</Application>
  <PresentationFormat>Widescreen</PresentationFormat>
  <Paragraphs>99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Office Theme</vt:lpstr>
      <vt:lpstr>Pacific cod explorations for 2026 </vt:lpstr>
      <vt:lpstr>What about the western Bering Sea?</vt:lpstr>
      <vt:lpstr>Western Bering Sea  catch increase</vt:lpstr>
      <vt:lpstr>Western Bering Sea  Survey Data</vt:lpstr>
      <vt:lpstr>sdmTMB indices</vt:lpstr>
      <vt:lpstr>sdmTMB indices</vt:lpstr>
      <vt:lpstr>sdmTMB indices</vt:lpstr>
      <vt:lpstr>sdmTMB indices</vt:lpstr>
      <vt:lpstr>WGOA and WBS Pacific cod Biomass and Catch dynamics</vt:lpstr>
      <vt:lpstr>Simple Schaefer Model Fits</vt:lpstr>
      <vt:lpstr>Stock Synthesis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Barbeaux</dc:creator>
  <cp:lastModifiedBy>Pete.Hulson</cp:lastModifiedBy>
  <cp:revision>49</cp:revision>
  <dcterms:created xsi:type="dcterms:W3CDTF">2025-09-11T20:14:32Z</dcterms:created>
  <dcterms:modified xsi:type="dcterms:W3CDTF">2025-09-12T20:51:37Z</dcterms:modified>
</cp:coreProperties>
</file>